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84" r:id="rId10"/>
    <p:sldId id="283" r:id="rId11"/>
    <p:sldId id="263" r:id="rId12"/>
    <p:sldId id="264" r:id="rId13"/>
    <p:sldId id="285" r:id="rId14"/>
    <p:sldId id="274" r:id="rId15"/>
    <p:sldId id="275" r:id="rId16"/>
    <p:sldId id="279" r:id="rId17"/>
    <p:sldId id="281" r:id="rId18"/>
    <p:sldId id="280" r:id="rId19"/>
    <p:sldId id="278" r:id="rId20"/>
    <p:sldId id="28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IcR4xC08xMRWlxN1N2mmo/Mry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cu.org/index.php/journals/2795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f41defc1d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6f41defc1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f41defc1d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6f41defc1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e752c2401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g7e752c24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074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e752c2401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g7e752c24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19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e752c2401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7e752c240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31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e752c2401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7e752c240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e752c2401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7e752c240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e28a2132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e28a21324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8e28a21324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db8494e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db8494ea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https://accu.org/index.php/journals/2795</a:t>
            </a:r>
            <a:endParaRPr dirty="0"/>
          </a:p>
        </p:txBody>
      </p:sp>
      <p:sp>
        <p:nvSpPr>
          <p:cNvPr id="134" name="Google Shape;134;g8db8494ea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fc8cc6a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8bfc8cc6ab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" dirty="0"/>
              <a:t>Hardware:</a:t>
            </a: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" dirty="0"/>
              <a:t>Software:</a:t>
            </a: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" dirty="0"/>
              <a:t>Language cons - accelerated code</a:t>
            </a: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" dirty="0"/>
              <a:t>Domain:</a:t>
            </a: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" dirty="0">
                <a:solidFill>
                  <a:srgbClr val="3F3F3F"/>
                </a:solidFill>
              </a:rPr>
              <a:t>For example, exception are forbidden, so how do we handle errors?</a:t>
            </a:r>
            <a:endParaRPr sz="800" dirty="0"/>
          </a:p>
        </p:txBody>
      </p:sp>
      <p:sp>
        <p:nvSpPr>
          <p:cNvPr id="149" name="Google Shape;149;g8bfc8cc6ab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db8494ea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db8494eac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Deterministic code flow: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some algorithm expect return status of other algorithms, so the flow must be deterministic (example: AEB STOP determined by vehicle lateral length)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feed-back to our customers in expected time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feedback for customer: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dirty="0"/>
              <a:t>crash/exit is a bad behavior. It’s burning down the house with no trace of what went wrong. no one but the developer can usually check what went wrong.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dirty="0"/>
              <a:t>for consumer - you would want to notify of an error. you might request a crash log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dirty="0"/>
              <a:t>for enterprise - you would want logs, but you might not want to notify end user of them, but the admin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dirty="0"/>
              <a:t>embedded - there is usually no way to send logs, or to get crash dumps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endParaRPr dirty="0"/>
          </a:p>
        </p:txBody>
      </p:sp>
      <p:sp>
        <p:nvSpPr>
          <p:cNvPr id="168" name="Google Shape;168;g8db8494eac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db8494eac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Make sure you understand the inputs and outputs</a:t>
            </a:r>
            <a:endParaRPr b="1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Section 1: Construct a low-level image processing algorithm to locate sources of light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Section 2: Prepare a dataset and then train a neural network on that dataset to classify candidates as traffic lights or not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Section 3: Use 3D geometry and computer vision to determine where an identified traffic light is in the world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Section 4: Combine these three algorithms into a single tool that tells us where traffic lights are in the world using only input images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5" name="Google Shape;175;g8db8494ea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1444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eb870c16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2" name="Google Shape;192;g8eb870c1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eb870c16e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0" name="Google Shape;210;g8eb870c16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ctrTitle"/>
          </p:nvPr>
        </p:nvSpPr>
        <p:spPr>
          <a:xfrm>
            <a:off x="2460254" y="2120413"/>
            <a:ext cx="8622924" cy="158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  <a:defRPr sz="66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744" y="2001329"/>
            <a:ext cx="8221607" cy="214809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77776"/>
            <a:ext cx="1220249" cy="6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77776"/>
            <a:ext cx="1220249" cy="6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" name="Google Shape;38;p1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" name="Google Shape;3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77776"/>
            <a:ext cx="1220249" cy="6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E4E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77776"/>
            <a:ext cx="1220249" cy="6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600"/>
              <a:buFont typeface="Calibri"/>
              <a:buNone/>
              <a:defRPr sz="3600" b="0">
                <a:solidFill>
                  <a:srgbClr val="1E4E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1E4E7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ftr" idx="11"/>
          </p:nvPr>
        </p:nvSpPr>
        <p:spPr>
          <a:xfrm>
            <a:off x="4104079" y="6459784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934626" y="6459783"/>
            <a:ext cx="11413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71751" y="6119671"/>
            <a:ext cx="1220249" cy="6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1776762" y="5044485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600"/>
              <a:buFont typeface="Calibri"/>
              <a:buNone/>
              <a:defRPr sz="3600" b="0">
                <a:solidFill>
                  <a:srgbClr val="1E4E7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>
            <a:off x="1776762" y="5880638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1E4E7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77776"/>
            <a:ext cx="1220249" cy="6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2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16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6177776"/>
            <a:ext cx="1220249" cy="6802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2189354" y="1778238"/>
            <a:ext cx="8622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/>
              <a:t>Software Integration</a:t>
            </a:r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Mobileye Traffic Lights Project</a:t>
            </a:r>
            <a:endParaRPr/>
          </a:p>
        </p:txBody>
      </p:sp>
      <p:sp>
        <p:nvSpPr>
          <p:cNvPr id="99" name="Google Shape;99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100" name="Google Shape;100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E4E012-558F-4FEB-B929-228823278D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0A3B4-78F3-4348-822E-82E0056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20" y="3566671"/>
            <a:ext cx="5982535" cy="2267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BD081-160E-492E-8A43-839459F7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04" y="5881803"/>
            <a:ext cx="8173591" cy="943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8D31C-7DEF-4D43-AAE0-EC9D1618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730" y="0"/>
            <a:ext cx="6691916" cy="32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b870c16e_0_7"/>
          <p:cNvSpPr/>
          <p:nvPr/>
        </p:nvSpPr>
        <p:spPr>
          <a:xfrm>
            <a:off x="1310185" y="1876639"/>
            <a:ext cx="9902173" cy="458314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</a:p>
        </p:txBody>
      </p:sp>
      <p:sp>
        <p:nvSpPr>
          <p:cNvPr id="194" name="Google Shape;194;g8eb870c16e_0_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Controller in a real life</a:t>
            </a:r>
            <a:endParaRPr dirty="0"/>
          </a:p>
        </p:txBody>
      </p:sp>
      <p:sp>
        <p:nvSpPr>
          <p:cNvPr id="195" name="Google Shape;195;g8eb870c16e_0_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196" name="Google Shape;196;g8eb870c16e_0_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7" name="Google Shape;197;g8eb870c16e_0_7"/>
          <p:cNvSpPr/>
          <p:nvPr/>
        </p:nvSpPr>
        <p:spPr>
          <a:xfrm>
            <a:off x="1763906" y="2123100"/>
            <a:ext cx="1423800" cy="1305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TFL_Man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8eb870c16e_0_7"/>
          <p:cNvSpPr/>
          <p:nvPr/>
        </p:nvSpPr>
        <p:spPr>
          <a:xfrm>
            <a:off x="1763906" y="3568875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PED_Man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8eb870c16e_0_7"/>
          <p:cNvSpPr/>
          <p:nvPr/>
        </p:nvSpPr>
        <p:spPr>
          <a:xfrm>
            <a:off x="1763906" y="5014650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VD_Man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8eb870c16e_0_7"/>
          <p:cNvSpPr/>
          <p:nvPr/>
        </p:nvSpPr>
        <p:spPr>
          <a:xfrm>
            <a:off x="3384581" y="2123100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Animal_Man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8eb870c16e_0_7"/>
          <p:cNvSpPr/>
          <p:nvPr/>
        </p:nvSpPr>
        <p:spPr>
          <a:xfrm>
            <a:off x="3384581" y="5014650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Road_Man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8eb870c16e_0_7"/>
          <p:cNvSpPr/>
          <p:nvPr/>
        </p:nvSpPr>
        <p:spPr>
          <a:xfrm>
            <a:off x="4612100" y="3900225"/>
            <a:ext cx="140400" cy="9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8eb870c16e_0_7"/>
          <p:cNvSpPr/>
          <p:nvPr/>
        </p:nvSpPr>
        <p:spPr>
          <a:xfrm>
            <a:off x="4612100" y="4128825"/>
            <a:ext cx="140400" cy="9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8eb870c16e_0_7"/>
          <p:cNvSpPr/>
          <p:nvPr/>
        </p:nvSpPr>
        <p:spPr>
          <a:xfrm>
            <a:off x="4612100" y="4357425"/>
            <a:ext cx="140400" cy="90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98;g8eb870c16e_0_7">
            <a:extLst>
              <a:ext uri="{FF2B5EF4-FFF2-40B4-BE49-F238E27FC236}">
                <a16:creationId xmlns:a16="http://schemas.microsoft.com/office/drawing/2014/main" id="{AFCE1BCB-D60C-4792-B2E7-B466E629A225}"/>
              </a:ext>
            </a:extLst>
          </p:cNvPr>
          <p:cNvSpPr/>
          <p:nvPr/>
        </p:nvSpPr>
        <p:spPr>
          <a:xfrm>
            <a:off x="7598859" y="3568875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i+1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99;g8eb870c16e_0_7">
            <a:extLst>
              <a:ext uri="{FF2B5EF4-FFF2-40B4-BE49-F238E27FC236}">
                <a16:creationId xmlns:a16="http://schemas.microsoft.com/office/drawing/2014/main" id="{88915E23-F72B-4ED9-BE43-FF2D0436DD1F}"/>
              </a:ext>
            </a:extLst>
          </p:cNvPr>
          <p:cNvSpPr/>
          <p:nvPr/>
        </p:nvSpPr>
        <p:spPr>
          <a:xfrm>
            <a:off x="7598859" y="5014650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i+2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00;g8eb870c16e_0_7">
            <a:extLst>
              <a:ext uri="{FF2B5EF4-FFF2-40B4-BE49-F238E27FC236}">
                <a16:creationId xmlns:a16="http://schemas.microsoft.com/office/drawing/2014/main" id="{F3393D5A-7A89-4EAE-8DAE-192CFBE05A1D}"/>
              </a:ext>
            </a:extLst>
          </p:cNvPr>
          <p:cNvSpPr/>
          <p:nvPr/>
        </p:nvSpPr>
        <p:spPr>
          <a:xfrm>
            <a:off x="9219534" y="2123100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i+3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01;g8eb870c16e_0_7">
            <a:extLst>
              <a:ext uri="{FF2B5EF4-FFF2-40B4-BE49-F238E27FC236}">
                <a16:creationId xmlns:a16="http://schemas.microsoft.com/office/drawing/2014/main" id="{9BC2E1B6-39F4-4EDC-A891-5BA895824826}"/>
              </a:ext>
            </a:extLst>
          </p:cNvPr>
          <p:cNvSpPr/>
          <p:nvPr/>
        </p:nvSpPr>
        <p:spPr>
          <a:xfrm>
            <a:off x="9219534" y="5014650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i+5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98;g8eb870c16e_0_7">
            <a:extLst>
              <a:ext uri="{FF2B5EF4-FFF2-40B4-BE49-F238E27FC236}">
                <a16:creationId xmlns:a16="http://schemas.microsoft.com/office/drawing/2014/main" id="{9F06E18C-DF0F-4B17-87CF-5367B5566A41}"/>
              </a:ext>
            </a:extLst>
          </p:cNvPr>
          <p:cNvSpPr/>
          <p:nvPr/>
        </p:nvSpPr>
        <p:spPr>
          <a:xfrm>
            <a:off x="9219534" y="3538545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i+4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00;g8eb870c16e_0_7">
            <a:extLst>
              <a:ext uri="{FF2B5EF4-FFF2-40B4-BE49-F238E27FC236}">
                <a16:creationId xmlns:a16="http://schemas.microsoft.com/office/drawing/2014/main" id="{6FC8EBD1-67E3-43F6-A406-6F2B07BC96E6}"/>
              </a:ext>
            </a:extLst>
          </p:cNvPr>
          <p:cNvSpPr/>
          <p:nvPr/>
        </p:nvSpPr>
        <p:spPr>
          <a:xfrm>
            <a:off x="7580496" y="2139744"/>
            <a:ext cx="1423800" cy="13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eb870c16e_0_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Implementation Review</a:t>
            </a:r>
            <a:endParaRPr dirty="0"/>
          </a:p>
        </p:txBody>
      </p:sp>
      <p:sp>
        <p:nvSpPr>
          <p:cNvPr id="213" name="Google Shape;213;g8eb870c16e_0_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214" name="Google Shape;214;g8eb870c16e_0_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15" name="Google Shape;215;g8eb870c16e_0_24"/>
          <p:cNvSpPr/>
          <p:nvPr/>
        </p:nvSpPr>
        <p:spPr>
          <a:xfrm>
            <a:off x="3330976" y="2013588"/>
            <a:ext cx="2754124" cy="41930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TFL_Man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8eb870c16e_0_24"/>
          <p:cNvSpPr/>
          <p:nvPr/>
        </p:nvSpPr>
        <p:spPr>
          <a:xfrm>
            <a:off x="3968127" y="3677441"/>
            <a:ext cx="1530900" cy="6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8eb870c16e_0_24"/>
          <p:cNvSpPr/>
          <p:nvPr/>
        </p:nvSpPr>
        <p:spPr>
          <a:xfrm>
            <a:off x="3968127" y="4559191"/>
            <a:ext cx="1530900" cy="6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8eb870c16e_0_24"/>
          <p:cNvSpPr/>
          <p:nvPr/>
        </p:nvSpPr>
        <p:spPr>
          <a:xfrm>
            <a:off x="3968127" y="5473729"/>
            <a:ext cx="1530900" cy="6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8eb870c16e_0_24"/>
          <p:cNvSpPr/>
          <p:nvPr/>
        </p:nvSpPr>
        <p:spPr>
          <a:xfrm>
            <a:off x="300251" y="2849475"/>
            <a:ext cx="2754124" cy="31080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frames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(pls file)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pkl path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 Path </a:t>
            </a:r>
            <a:r>
              <a:rPr lang="en-US" dirty="0">
                <a:solidFill>
                  <a:schemeClr val="dk1"/>
                </a:solidFill>
              </a:rPr>
              <a:t>1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 Path 2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 Path n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8eb870c16e_0_24"/>
          <p:cNvSpPr/>
          <p:nvPr/>
        </p:nvSpPr>
        <p:spPr>
          <a:xfrm>
            <a:off x="696036" y="2013588"/>
            <a:ext cx="2219532" cy="6380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g8eb870c16e_0_24"/>
          <p:cNvCxnSpPr>
            <a:stCxn id="216" idx="2"/>
            <a:endCxn id="217" idx="0"/>
          </p:cNvCxnSpPr>
          <p:nvPr/>
        </p:nvCxnSpPr>
        <p:spPr>
          <a:xfrm>
            <a:off x="4733577" y="4371341"/>
            <a:ext cx="0" cy="18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4" name="Google Shape;224;g8eb870c16e_0_24"/>
          <p:cNvCxnSpPr>
            <a:stCxn id="217" idx="2"/>
            <a:endCxn id="218" idx="0"/>
          </p:cNvCxnSpPr>
          <p:nvPr/>
        </p:nvCxnSpPr>
        <p:spPr>
          <a:xfrm>
            <a:off x="4733577" y="5253091"/>
            <a:ext cx="0" cy="2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A8624E7-5BB6-41CA-8D46-5E819F2112A4}"/>
              </a:ext>
            </a:extLst>
          </p:cNvPr>
          <p:cNvSpPr/>
          <p:nvPr/>
        </p:nvSpPr>
        <p:spPr>
          <a:xfrm>
            <a:off x="6126480" y="2090172"/>
            <a:ext cx="60655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buClr>
                <a:schemeClr val="dk1"/>
              </a:buClr>
              <a:buSzPts val="1400"/>
            </a:pP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Controller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US" sz="2000" dirty="0">
                <a:ea typeface="Calibri"/>
                <a:cs typeface="Calibri"/>
                <a:sym typeface="Calibri"/>
              </a:rPr>
              <a:t>Receive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file.pls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 parse it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Main loop iterate frame by frame</a:t>
            </a:r>
          </a:p>
          <a:p>
            <a:pPr marL="139700" lvl="0">
              <a:buClr>
                <a:schemeClr val="dk1"/>
              </a:buClr>
              <a:buSzPts val="1400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Each iteration call </a:t>
            </a:r>
            <a:r>
              <a:rPr lang="en-US" sz="2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TFL_Man</a:t>
            </a: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139700" lvl="0">
              <a:buSzPts val="1400"/>
            </a:pPr>
            <a:r>
              <a:rPr lang="en-US" sz="2000" b="1" dirty="0" err="1">
                <a:ea typeface="Calibri"/>
                <a:cs typeface="Calibri"/>
                <a:sym typeface="Calibri"/>
              </a:rPr>
              <a:t>TFL_Man</a:t>
            </a:r>
            <a:r>
              <a:rPr lang="en-US" sz="2000" b="1" dirty="0">
                <a:ea typeface="Calibri"/>
                <a:cs typeface="Calibri"/>
                <a:sym typeface="Calibri"/>
              </a:rPr>
              <a:t> </a:t>
            </a:r>
          </a:p>
          <a:p>
            <a:pPr marL="139700" lvl="8">
              <a:buSzPts val="1400"/>
            </a:pPr>
            <a:r>
              <a:rPr lang="en-US" sz="2000" dirty="0">
                <a:ea typeface="Calibri"/>
                <a:cs typeface="Calibri"/>
                <a:sym typeface="Calibri"/>
              </a:rPr>
              <a:t>Receive frame index and path of frame to run</a:t>
            </a:r>
          </a:p>
          <a:p>
            <a:pPr marL="139700" lvl="8">
              <a:buSzPts val="1400"/>
            </a:pPr>
            <a:r>
              <a:rPr lang="en-US" sz="2000" dirty="0">
                <a:ea typeface="Calibri"/>
                <a:cs typeface="Calibri"/>
                <a:sym typeface="Calibri"/>
              </a:rPr>
              <a:t>Execute each part</a:t>
            </a:r>
          </a:p>
          <a:p>
            <a:pPr marL="139700" lvl="8">
              <a:buSzPts val="1400"/>
            </a:pPr>
            <a:r>
              <a:rPr lang="en-US" sz="2000" dirty="0">
                <a:ea typeface="Calibri"/>
                <a:cs typeface="Calibri"/>
                <a:sym typeface="Calibri"/>
              </a:rPr>
              <a:t>Handle return status of each part</a:t>
            </a:r>
          </a:p>
          <a:p>
            <a:pPr marL="139700" lvl="8">
              <a:buSzPts val="1400"/>
            </a:pPr>
            <a:r>
              <a:rPr lang="en-US" sz="2000" dirty="0">
                <a:ea typeface="Calibri"/>
                <a:cs typeface="Calibri"/>
                <a:sym typeface="Calibri"/>
              </a:rPr>
              <a:t>Save each part output</a:t>
            </a:r>
          </a:p>
          <a:p>
            <a:pPr lvl="0">
              <a:buSzPts val="1400"/>
            </a:pPr>
            <a:endParaRPr lang="en-US" sz="2000" dirty="0">
              <a:ea typeface="Calibri"/>
              <a:cs typeface="Calibri"/>
              <a:sym typeface="Calibri"/>
            </a:endParaRPr>
          </a:p>
          <a:p>
            <a:pPr marL="139700" lvl="0">
              <a:buSzPts val="1400"/>
            </a:pPr>
            <a:r>
              <a:rPr lang="en-US" sz="2000" dirty="0">
                <a:ea typeface="Calibri"/>
                <a:cs typeface="Calibri"/>
                <a:sym typeface="Calibri"/>
              </a:rPr>
              <a:t>Notice: </a:t>
            </a:r>
            <a:r>
              <a:rPr lang="en-US" sz="2000" dirty="0">
                <a:solidFill>
                  <a:srgbClr val="0000FF"/>
                </a:solidFill>
                <a:ea typeface="Calibri"/>
                <a:cs typeface="Calibri"/>
                <a:sym typeface="Calibri"/>
              </a:rPr>
              <a:t>Part 3</a:t>
            </a:r>
            <a:r>
              <a:rPr lang="en-US" sz="2000" dirty="0">
                <a:ea typeface="Calibri"/>
                <a:cs typeface="Calibri"/>
                <a:sym typeface="Calibri"/>
              </a:rPr>
              <a:t> required </a:t>
            </a:r>
            <a:r>
              <a:rPr lang="en-US" sz="2000" dirty="0" err="1">
                <a:ea typeface="Calibri"/>
                <a:cs typeface="Calibri"/>
                <a:sym typeface="Calibri"/>
              </a:rPr>
              <a:t>prev</a:t>
            </a:r>
            <a:r>
              <a:rPr lang="en-US" sz="2000" dirty="0">
                <a:ea typeface="Calibri"/>
                <a:cs typeface="Calibri"/>
                <a:sym typeface="Calibri"/>
              </a:rPr>
              <a:t> and current results of</a:t>
            </a:r>
            <a:r>
              <a:rPr lang="en-US" sz="20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 Part 1</a:t>
            </a:r>
            <a:r>
              <a:rPr lang="en-US" sz="2000" dirty="0">
                <a:ea typeface="Calibri"/>
                <a:cs typeface="Calibri"/>
                <a:sym typeface="Calibri"/>
              </a:rPr>
              <a:t> and </a:t>
            </a:r>
            <a:r>
              <a:rPr lang="en-US" sz="2000" dirty="0">
                <a:solidFill>
                  <a:srgbClr val="92D050"/>
                </a:solidFill>
                <a:ea typeface="Calibri"/>
                <a:cs typeface="Calibri"/>
                <a:sym typeface="Calibri"/>
              </a:rPr>
              <a:t>Part 2</a:t>
            </a:r>
            <a:endParaRPr lang="en-US" sz="2000" dirty="0"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49512-AE80-4F78-B0DC-70D6DA3BEBE9}"/>
              </a:ext>
            </a:extLst>
          </p:cNvPr>
          <p:cNvSpPr/>
          <p:nvPr/>
        </p:nvSpPr>
        <p:spPr>
          <a:xfrm>
            <a:off x="4124782" y="2778377"/>
            <a:ext cx="1166512" cy="82361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000" dirty="0"/>
              <a:t>Load:</a:t>
            </a:r>
          </a:p>
          <a:p>
            <a:r>
              <a:rPr lang="en-US" sz="1000" dirty="0"/>
              <a:t>1. EM matrix</a:t>
            </a:r>
          </a:p>
          <a:p>
            <a:r>
              <a:rPr lang="en-US" sz="1000" dirty="0"/>
              <a:t>2. Principal point</a:t>
            </a:r>
          </a:p>
          <a:p>
            <a:r>
              <a:rPr lang="en-US" sz="1000" dirty="0"/>
              <a:t>3. Focal length</a:t>
            </a:r>
          </a:p>
          <a:p>
            <a:endParaRPr lang="he-IL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B63-110B-4AD1-B045-0B9A96B2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Appendixes</a:t>
            </a: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39678-A885-4695-843B-D3B372B86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External interfaces</a:t>
            </a:r>
          </a:p>
          <a:p>
            <a:r>
              <a:rPr lang="en-US" dirty="0"/>
              <a:t>Brain</a:t>
            </a:r>
          </a:p>
          <a:p>
            <a:r>
              <a:rPr lang="en-US" dirty="0"/>
              <a:t>Pyramids</a:t>
            </a:r>
          </a:p>
          <a:p>
            <a:r>
              <a:rPr lang="en-US" dirty="0"/>
              <a:t>Bit depth</a:t>
            </a:r>
          </a:p>
          <a:p>
            <a:r>
              <a:rPr lang="en-US" dirty="0"/>
              <a:t>Rectifications</a:t>
            </a:r>
          </a:p>
          <a:p>
            <a:endParaRPr lang="en-US" dirty="0"/>
          </a:p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35F05-22BC-4AB8-BD24-2D2D1B54A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f41defc1d_0_4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Interface - Internal</a:t>
            </a:r>
            <a:endParaRPr/>
          </a:p>
        </p:txBody>
      </p:sp>
      <p:sp>
        <p:nvSpPr>
          <p:cNvPr id="269" name="Google Shape;269;g6f41defc1d_0_47"/>
          <p:cNvSpPr txBox="1">
            <a:spLocks noGrp="1"/>
          </p:cNvSpPr>
          <p:nvPr>
            <p:ph type="body" idx="1"/>
          </p:nvPr>
        </p:nvSpPr>
        <p:spPr>
          <a:xfrm>
            <a:off x="1097275" y="1792450"/>
            <a:ext cx="10058400" cy="4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07975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250"/>
              <a:buChar char="●"/>
            </a:pPr>
            <a:r>
              <a:rPr lang="en-US" sz="1250" b="1"/>
              <a:t>Example:</a:t>
            </a: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250"/>
              <a:t>    </a:t>
            </a:r>
            <a:endParaRPr sz="1250"/>
          </a:p>
          <a:p>
            <a:pPr marL="457200" lvl="0" indent="-307975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250"/>
              <a:buChar char="●"/>
            </a:pPr>
            <a:r>
              <a:rPr lang="en-US" sz="1250"/>
              <a:t>Suppose we added new camera feature to pyramid utility</a:t>
            </a: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250"/>
              <a:t>	   </a:t>
            </a:r>
            <a:r>
              <a:rPr lang="en-US" sz="1250">
                <a:solidFill>
                  <a:srgbClr val="0000FF"/>
                </a:solidFill>
              </a:rPr>
              <a:t>PyramidType </a:t>
            </a:r>
            <a:r>
              <a:rPr lang="en-US" sz="1250"/>
              <a:t>Pyramid_API::</a:t>
            </a:r>
            <a:r>
              <a:rPr lang="en-US" sz="1250" b="1"/>
              <a:t>getPyramid</a:t>
            </a:r>
            <a:r>
              <a:rPr lang="en-US" sz="1250"/>
              <a:t>()</a:t>
            </a: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250"/>
              <a:t>	   </a:t>
            </a:r>
            <a:r>
              <a:rPr lang="en-US" sz="1250">
                <a:solidFill>
                  <a:srgbClr val="0000FF"/>
                </a:solidFill>
              </a:rPr>
              <a:t>PyramidType </a:t>
            </a:r>
            <a:r>
              <a:rPr lang="en-US" sz="1250"/>
              <a:t>Pyramid_API::</a:t>
            </a:r>
            <a:r>
              <a:rPr lang="en-US" sz="1250" b="1"/>
              <a:t>getPyramid</a:t>
            </a:r>
            <a:r>
              <a:rPr lang="en-US" sz="1250"/>
              <a:t>(</a:t>
            </a:r>
            <a:r>
              <a:rPr lang="en-US" sz="1250">
                <a:solidFill>
                  <a:srgbClr val="0000FF"/>
                </a:solidFill>
              </a:rPr>
              <a:t>CameraType</a:t>
            </a:r>
            <a:r>
              <a:rPr lang="en-US" sz="1250"/>
              <a:t> cam)</a:t>
            </a:r>
            <a:endParaRPr sz="1250"/>
          </a:p>
          <a:p>
            <a:pPr marL="457200" lvl="0" indent="-307975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250"/>
              <a:buChar char="●"/>
            </a:pPr>
            <a:r>
              <a:rPr lang="en-US" sz="1250"/>
              <a:t>Pedestrian Tech who uses this function would need to to change it’s calls to the new API, and accordingly change it’s implementation.</a:t>
            </a: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</p:txBody>
      </p:sp>
      <p:sp>
        <p:nvSpPr>
          <p:cNvPr id="270" name="Google Shape;270;g6f41defc1d_0_4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271" name="Google Shape;271;g6f41defc1d_0_4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72" name="Google Shape;272;g6f41defc1d_0_47"/>
          <p:cNvSpPr/>
          <p:nvPr/>
        </p:nvSpPr>
        <p:spPr>
          <a:xfrm>
            <a:off x="2795900" y="2308775"/>
            <a:ext cx="1526700" cy="145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Pyramid Utility</a:t>
            </a:r>
            <a:endParaRPr/>
          </a:p>
        </p:txBody>
      </p:sp>
      <p:sp>
        <p:nvSpPr>
          <p:cNvPr id="273" name="Google Shape;273;g6f41defc1d_0_47"/>
          <p:cNvSpPr/>
          <p:nvPr/>
        </p:nvSpPr>
        <p:spPr>
          <a:xfrm>
            <a:off x="7439475" y="2308775"/>
            <a:ext cx="1526700" cy="145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Pedestrian Tech</a:t>
            </a:r>
            <a:endParaRPr/>
          </a:p>
        </p:txBody>
      </p:sp>
      <p:cxnSp>
        <p:nvCxnSpPr>
          <p:cNvPr id="274" name="Google Shape;274;g6f41defc1d_0_47"/>
          <p:cNvCxnSpPr/>
          <p:nvPr/>
        </p:nvCxnSpPr>
        <p:spPr>
          <a:xfrm>
            <a:off x="4322600" y="2635925"/>
            <a:ext cx="304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g6f41defc1d_0_47"/>
          <p:cNvCxnSpPr/>
          <p:nvPr/>
        </p:nvCxnSpPr>
        <p:spPr>
          <a:xfrm flipH="1">
            <a:off x="4346900" y="3321450"/>
            <a:ext cx="30171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6f41defc1d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313" y="1850300"/>
            <a:ext cx="2886075" cy="158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g6f41defc1d_0_32"/>
          <p:cNvCxnSpPr>
            <a:stCxn id="280" idx="3"/>
          </p:cNvCxnSpPr>
          <p:nvPr/>
        </p:nvCxnSpPr>
        <p:spPr>
          <a:xfrm>
            <a:off x="4653388" y="2640875"/>
            <a:ext cx="21111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g6f41defc1d_0_32"/>
          <p:cNvCxnSpPr/>
          <p:nvPr/>
        </p:nvCxnSpPr>
        <p:spPr>
          <a:xfrm rot="10800000">
            <a:off x="4704600" y="3070875"/>
            <a:ext cx="20478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3" name="Google Shape;283;g6f41defc1d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850" y="1689475"/>
            <a:ext cx="3581301" cy="21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6f41defc1d_0_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Interface - External vs Internal</a:t>
            </a:r>
            <a:endParaRPr/>
          </a:p>
        </p:txBody>
      </p:sp>
      <p:sp>
        <p:nvSpPr>
          <p:cNvPr id="285" name="Google Shape;285;g6f41defc1d_0_32"/>
          <p:cNvSpPr txBox="1">
            <a:spLocks noGrp="1"/>
          </p:cNvSpPr>
          <p:nvPr>
            <p:ph type="body" idx="1"/>
          </p:nvPr>
        </p:nvSpPr>
        <p:spPr>
          <a:xfrm>
            <a:off x="1097275" y="1845725"/>
            <a:ext cx="10058400" cy="4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07975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250"/>
              <a:buChar char="●"/>
            </a:pPr>
            <a:r>
              <a:rPr lang="en-US" sz="1250" b="1"/>
              <a:t>External interface</a:t>
            </a:r>
            <a:r>
              <a:rPr lang="en-US" sz="1250"/>
              <a:t> - Hard to modify and change</a:t>
            </a: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457200" lvl="0" indent="-307975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250"/>
              <a:buChar char="●"/>
            </a:pPr>
            <a:r>
              <a:rPr lang="en-US" sz="1250" b="1"/>
              <a:t>Internal interface</a:t>
            </a:r>
            <a:r>
              <a:rPr lang="en-US" sz="1250"/>
              <a:t> - Easier to modify</a:t>
            </a: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  <a:p>
            <a:pPr marL="0" lvl="0" indent="0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50"/>
          </a:p>
        </p:txBody>
      </p:sp>
      <p:sp>
        <p:nvSpPr>
          <p:cNvPr id="286" name="Google Shape;286;g6f41defc1d_0_3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287" name="Google Shape;287;g6f41defc1d_0_3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88" name="Google Shape;288;g6f41defc1d_0_32"/>
          <p:cNvSpPr/>
          <p:nvPr/>
        </p:nvSpPr>
        <p:spPr>
          <a:xfrm>
            <a:off x="2795900" y="4289975"/>
            <a:ext cx="1526700" cy="145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Pyramid Utility</a:t>
            </a:r>
            <a:endParaRPr/>
          </a:p>
        </p:txBody>
      </p:sp>
      <p:sp>
        <p:nvSpPr>
          <p:cNvPr id="289" name="Google Shape;289;g6f41defc1d_0_32"/>
          <p:cNvSpPr/>
          <p:nvPr/>
        </p:nvSpPr>
        <p:spPr>
          <a:xfrm>
            <a:off x="7439475" y="4289975"/>
            <a:ext cx="1526700" cy="145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Pedestrian Tech</a:t>
            </a:r>
            <a:endParaRPr/>
          </a:p>
        </p:txBody>
      </p:sp>
      <p:cxnSp>
        <p:nvCxnSpPr>
          <p:cNvPr id="290" name="Google Shape;290;g6f41defc1d_0_32"/>
          <p:cNvCxnSpPr/>
          <p:nvPr/>
        </p:nvCxnSpPr>
        <p:spPr>
          <a:xfrm>
            <a:off x="4322600" y="4617125"/>
            <a:ext cx="304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g6f41defc1d_0_32"/>
          <p:cNvCxnSpPr/>
          <p:nvPr/>
        </p:nvCxnSpPr>
        <p:spPr>
          <a:xfrm flipH="1">
            <a:off x="4346900" y="5302650"/>
            <a:ext cx="30171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e752c2401_0_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96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“Brain”</a:t>
            </a:r>
            <a:endParaRPr dirty="0"/>
          </a:p>
        </p:txBody>
      </p:sp>
      <p:sp>
        <p:nvSpPr>
          <p:cNvPr id="327" name="Google Shape;327;g7e752c2401_0_4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329" name="Google Shape;329;g7e752c2401_0_4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6882D-4B84-4AB7-9D06-EB5F2DE9A586}"/>
              </a:ext>
            </a:extLst>
          </p:cNvPr>
          <p:cNvSpPr/>
          <p:nvPr/>
        </p:nvSpPr>
        <p:spPr>
          <a:xfrm>
            <a:off x="1037690" y="2050625"/>
            <a:ext cx="1684960" cy="4000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GPS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CarSignals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Radar</a:t>
            </a:r>
          </a:p>
          <a:p>
            <a:pPr algn="ctr"/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E946C3-9A60-4E78-B9A1-95D87D0F2C23}"/>
              </a:ext>
            </a:extLst>
          </p:cNvPr>
          <p:cNvSpPr/>
          <p:nvPr/>
        </p:nvSpPr>
        <p:spPr>
          <a:xfrm>
            <a:off x="3232935" y="2050625"/>
            <a:ext cx="3260332" cy="4000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A5B5E3-BB9E-4C44-A187-B3E32D18E7CF}"/>
              </a:ext>
            </a:extLst>
          </p:cNvPr>
          <p:cNvSpPr/>
          <p:nvPr/>
        </p:nvSpPr>
        <p:spPr>
          <a:xfrm>
            <a:off x="6935057" y="2050625"/>
            <a:ext cx="2167843" cy="4000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TrafficLights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Pedestrians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Vehicles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998AA-A9E1-4D4C-9C27-940194A6EDE1}"/>
              </a:ext>
            </a:extLst>
          </p:cNvPr>
          <p:cNvSpPr/>
          <p:nvPr/>
        </p:nvSpPr>
        <p:spPr>
          <a:xfrm>
            <a:off x="1037689" y="1438382"/>
            <a:ext cx="1684961" cy="47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Sensors (inputs)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EF0D53-E1C6-4101-93FC-C79E35247DA9}"/>
              </a:ext>
            </a:extLst>
          </p:cNvPr>
          <p:cNvSpPr/>
          <p:nvPr/>
        </p:nvSpPr>
        <p:spPr>
          <a:xfrm>
            <a:off x="3243206" y="1416121"/>
            <a:ext cx="3260331" cy="47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Brain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E7801-199D-476E-8730-159DF4BDC968}"/>
              </a:ext>
            </a:extLst>
          </p:cNvPr>
          <p:cNvSpPr/>
          <p:nvPr/>
        </p:nvSpPr>
        <p:spPr>
          <a:xfrm>
            <a:off x="6935059" y="1416121"/>
            <a:ext cx="2167844" cy="47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Protocols (outputs)</a:t>
            </a:r>
            <a:endParaRPr lang="he-I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FCF28B-760F-4D88-9F06-4F43B5004E20}"/>
              </a:ext>
            </a:extLst>
          </p:cNvPr>
          <p:cNvCxnSpPr/>
          <p:nvPr/>
        </p:nvCxnSpPr>
        <p:spPr>
          <a:xfrm>
            <a:off x="2825393" y="2373330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FE90A4-466F-4D8A-925C-FB042752831C}"/>
              </a:ext>
            </a:extLst>
          </p:cNvPr>
          <p:cNvCxnSpPr/>
          <p:nvPr/>
        </p:nvCxnSpPr>
        <p:spPr>
          <a:xfrm>
            <a:off x="2823683" y="3111355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3B5513-48BE-42F8-8F1B-3FF99EBAC2AC}"/>
              </a:ext>
            </a:extLst>
          </p:cNvPr>
          <p:cNvCxnSpPr/>
          <p:nvPr/>
        </p:nvCxnSpPr>
        <p:spPr>
          <a:xfrm>
            <a:off x="2823683" y="3881918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BD6DF7-1334-4A54-B86F-C0547852A837}"/>
              </a:ext>
            </a:extLst>
          </p:cNvPr>
          <p:cNvCxnSpPr/>
          <p:nvPr/>
        </p:nvCxnSpPr>
        <p:spPr>
          <a:xfrm>
            <a:off x="2821973" y="4640491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0909B-C4CB-4B4E-BEF7-243A809BA3F3}"/>
              </a:ext>
            </a:extLst>
          </p:cNvPr>
          <p:cNvCxnSpPr/>
          <p:nvPr/>
        </p:nvCxnSpPr>
        <p:spPr>
          <a:xfrm>
            <a:off x="2821973" y="5450437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8EE073-FD7E-4D07-ABAA-3EE161612389}"/>
              </a:ext>
            </a:extLst>
          </p:cNvPr>
          <p:cNvCxnSpPr/>
          <p:nvPr/>
        </p:nvCxnSpPr>
        <p:spPr>
          <a:xfrm>
            <a:off x="6565188" y="2381891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657F73-9569-4126-BDAE-AE2C259D1FFB}"/>
              </a:ext>
            </a:extLst>
          </p:cNvPr>
          <p:cNvCxnSpPr/>
          <p:nvPr/>
        </p:nvCxnSpPr>
        <p:spPr>
          <a:xfrm>
            <a:off x="6563478" y="3119916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F3E1A8-1B29-45A5-9233-B5C18D79E50E}"/>
              </a:ext>
            </a:extLst>
          </p:cNvPr>
          <p:cNvCxnSpPr/>
          <p:nvPr/>
        </p:nvCxnSpPr>
        <p:spPr>
          <a:xfrm>
            <a:off x="6563478" y="3890479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44A698-3C0F-446A-BB73-EE5D0E4E6E44}"/>
              </a:ext>
            </a:extLst>
          </p:cNvPr>
          <p:cNvCxnSpPr/>
          <p:nvPr/>
        </p:nvCxnSpPr>
        <p:spPr>
          <a:xfrm>
            <a:off x="6561768" y="4649052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6D1FB9-9884-47B4-873B-7B9B0EAAB7B8}"/>
              </a:ext>
            </a:extLst>
          </p:cNvPr>
          <p:cNvCxnSpPr/>
          <p:nvPr/>
        </p:nvCxnSpPr>
        <p:spPr>
          <a:xfrm>
            <a:off x="6561768" y="5458998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E74BD-B489-4D7D-9A06-FBCB5509ECF3}"/>
              </a:ext>
            </a:extLst>
          </p:cNvPr>
          <p:cNvSpPr/>
          <p:nvPr/>
        </p:nvSpPr>
        <p:spPr>
          <a:xfrm>
            <a:off x="3462391" y="2373330"/>
            <a:ext cx="1202076" cy="566789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Vehicles</a:t>
            </a:r>
          </a:p>
          <a:p>
            <a:pPr algn="ctr"/>
            <a:r>
              <a:rPr lang="en-US" dirty="0"/>
              <a:t>Tech</a:t>
            </a:r>
            <a:endParaRPr lang="he-I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80FF42-A4D3-4839-A571-1A96428E2AC0}"/>
              </a:ext>
            </a:extLst>
          </p:cNvPr>
          <p:cNvSpPr/>
          <p:nvPr/>
        </p:nvSpPr>
        <p:spPr>
          <a:xfrm>
            <a:off x="4873371" y="2381891"/>
            <a:ext cx="1202076" cy="566789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Pedestrian</a:t>
            </a:r>
          </a:p>
          <a:p>
            <a:pPr algn="ctr"/>
            <a:r>
              <a:rPr lang="en-US" dirty="0"/>
              <a:t>Tech</a:t>
            </a:r>
            <a:endParaRPr lang="he-I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CD2DDC-FC66-4B7D-8C78-057823E0609E}"/>
              </a:ext>
            </a:extLst>
          </p:cNvPr>
          <p:cNvSpPr/>
          <p:nvPr/>
        </p:nvSpPr>
        <p:spPr>
          <a:xfrm>
            <a:off x="3462391" y="4981253"/>
            <a:ext cx="1202076" cy="566789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Tone</a:t>
            </a:r>
          </a:p>
          <a:p>
            <a:pPr algn="ctr"/>
            <a:r>
              <a:rPr lang="en-US" dirty="0"/>
              <a:t>Utility</a:t>
            </a:r>
            <a:endParaRPr lang="he-I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2D41CA-6289-4484-B13D-89345A457FB6}"/>
              </a:ext>
            </a:extLst>
          </p:cNvPr>
          <p:cNvSpPr/>
          <p:nvPr/>
        </p:nvSpPr>
        <p:spPr>
          <a:xfrm>
            <a:off x="3462391" y="4194421"/>
            <a:ext cx="1202076" cy="566789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Math</a:t>
            </a:r>
          </a:p>
          <a:p>
            <a:pPr algn="ctr"/>
            <a:r>
              <a:rPr lang="en-US" dirty="0"/>
              <a:t>Utility</a:t>
            </a:r>
            <a:endParaRPr lang="he-IL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FF3BBF-3DEC-455B-8765-34F2D3235B3C}"/>
              </a:ext>
            </a:extLst>
          </p:cNvPr>
          <p:cNvSpPr/>
          <p:nvPr/>
        </p:nvSpPr>
        <p:spPr>
          <a:xfrm>
            <a:off x="3462391" y="3262824"/>
            <a:ext cx="1202076" cy="566789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Road</a:t>
            </a:r>
          </a:p>
          <a:p>
            <a:pPr algn="ctr"/>
            <a:r>
              <a:rPr lang="en-US" dirty="0"/>
              <a:t>Tech</a:t>
            </a:r>
            <a:endParaRPr lang="he-IL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008BCE-708A-44BD-B799-4EEE835BE327}"/>
              </a:ext>
            </a:extLst>
          </p:cNvPr>
          <p:cNvSpPr/>
          <p:nvPr/>
        </p:nvSpPr>
        <p:spPr>
          <a:xfrm>
            <a:off x="4873371" y="3262823"/>
            <a:ext cx="1202076" cy="566789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TrafficLight</a:t>
            </a:r>
            <a:endParaRPr lang="en-US" dirty="0"/>
          </a:p>
          <a:p>
            <a:pPr algn="ctr"/>
            <a:r>
              <a:rPr lang="en-US" dirty="0"/>
              <a:t>Tech</a:t>
            </a:r>
            <a:endParaRPr lang="he-IL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A7EB97-58A5-4134-BD7F-10F076C904D2}"/>
              </a:ext>
            </a:extLst>
          </p:cNvPr>
          <p:cNvSpPr/>
          <p:nvPr/>
        </p:nvSpPr>
        <p:spPr>
          <a:xfrm>
            <a:off x="4858818" y="4988959"/>
            <a:ext cx="1202076" cy="566789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Pyramids</a:t>
            </a:r>
          </a:p>
          <a:p>
            <a:pPr algn="ctr"/>
            <a:r>
              <a:rPr lang="en-US" dirty="0"/>
              <a:t>Utility</a:t>
            </a:r>
            <a:endParaRPr lang="he-I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D8B09C-6294-4977-9847-30D74115E2F1}"/>
              </a:ext>
            </a:extLst>
          </p:cNvPr>
          <p:cNvSpPr/>
          <p:nvPr/>
        </p:nvSpPr>
        <p:spPr>
          <a:xfrm>
            <a:off x="5390506" y="4194420"/>
            <a:ext cx="178085" cy="1104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AAE285-B653-4431-9867-CD6848ADC396}"/>
              </a:ext>
            </a:extLst>
          </p:cNvPr>
          <p:cNvSpPr/>
          <p:nvPr/>
        </p:nvSpPr>
        <p:spPr>
          <a:xfrm>
            <a:off x="5388796" y="4387916"/>
            <a:ext cx="178085" cy="1104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3D5305-9435-4BFD-8CE1-619ED404A094}"/>
              </a:ext>
            </a:extLst>
          </p:cNvPr>
          <p:cNvSpPr/>
          <p:nvPr/>
        </p:nvSpPr>
        <p:spPr>
          <a:xfrm>
            <a:off x="5387086" y="4591686"/>
            <a:ext cx="178085" cy="1104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8B0AF6E-3B9C-4A58-931D-1D8E2420BD59}"/>
              </a:ext>
            </a:extLst>
          </p:cNvPr>
          <p:cNvGraphicFramePr>
            <a:graphicFrameLocks noGrp="1"/>
          </p:cNvGraphicFramePr>
          <p:nvPr/>
        </p:nvGraphicFramePr>
        <p:xfrm>
          <a:off x="9368317" y="3200428"/>
          <a:ext cx="2788650" cy="259588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24267">
                  <a:extLst>
                    <a:ext uri="{9D8B030D-6E8A-4147-A177-3AD203B41FA5}">
                      <a16:colId xmlns:a16="http://schemas.microsoft.com/office/drawing/2014/main" val="2440331047"/>
                    </a:ext>
                  </a:extLst>
                </a:gridCol>
                <a:gridCol w="324267">
                  <a:extLst>
                    <a:ext uri="{9D8B030D-6E8A-4147-A177-3AD203B41FA5}">
                      <a16:colId xmlns:a16="http://schemas.microsoft.com/office/drawing/2014/main" val="3557947515"/>
                    </a:ext>
                  </a:extLst>
                </a:gridCol>
                <a:gridCol w="362268">
                  <a:extLst>
                    <a:ext uri="{9D8B030D-6E8A-4147-A177-3AD203B41FA5}">
                      <a16:colId xmlns:a16="http://schemas.microsoft.com/office/drawing/2014/main" val="2469667091"/>
                    </a:ext>
                  </a:extLst>
                </a:gridCol>
                <a:gridCol w="362268">
                  <a:extLst>
                    <a:ext uri="{9D8B030D-6E8A-4147-A177-3AD203B41FA5}">
                      <a16:colId xmlns:a16="http://schemas.microsoft.com/office/drawing/2014/main" val="56421046"/>
                    </a:ext>
                  </a:extLst>
                </a:gridCol>
                <a:gridCol w="362268">
                  <a:extLst>
                    <a:ext uri="{9D8B030D-6E8A-4147-A177-3AD203B41FA5}">
                      <a16:colId xmlns:a16="http://schemas.microsoft.com/office/drawing/2014/main" val="3993885762"/>
                    </a:ext>
                  </a:extLst>
                </a:gridCol>
                <a:gridCol w="362268">
                  <a:extLst>
                    <a:ext uri="{9D8B030D-6E8A-4147-A177-3AD203B41FA5}">
                      <a16:colId xmlns:a16="http://schemas.microsoft.com/office/drawing/2014/main" val="2001348455"/>
                    </a:ext>
                  </a:extLst>
                </a:gridCol>
                <a:gridCol w="362268">
                  <a:extLst>
                    <a:ext uri="{9D8B030D-6E8A-4147-A177-3AD203B41FA5}">
                      <a16:colId xmlns:a16="http://schemas.microsoft.com/office/drawing/2014/main" val="3202288333"/>
                    </a:ext>
                  </a:extLst>
                </a:gridCol>
                <a:gridCol w="328776">
                  <a:extLst>
                    <a:ext uri="{9D8B030D-6E8A-4147-A177-3AD203B41FA5}">
                      <a16:colId xmlns:a16="http://schemas.microsoft.com/office/drawing/2014/main" val="3946871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635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49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276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23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0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5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49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27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e752c2401_0_4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Pyramids and levels</a:t>
            </a:r>
            <a:endParaRPr/>
          </a:p>
        </p:txBody>
      </p:sp>
      <p:sp>
        <p:nvSpPr>
          <p:cNvPr id="326" name="Google Shape;326;g7e752c2401_0_48"/>
          <p:cNvSpPr txBox="1">
            <a:spLocks noGrp="1"/>
          </p:cNvSpPr>
          <p:nvPr>
            <p:ph type="body" idx="1"/>
          </p:nvPr>
        </p:nvSpPr>
        <p:spPr>
          <a:xfrm>
            <a:off x="1097275" y="1845725"/>
            <a:ext cx="5661600" cy="4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Pyramids used to give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smooth images in low levels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blurred images in high levels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Original image on smallest level (level 0)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Several algorithms uses input images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differ levels depending on they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bit-depth requirements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When we are working on smaller images: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it is more efficient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it is less accurate</a:t>
            </a:r>
            <a:endParaRPr/>
          </a:p>
        </p:txBody>
      </p:sp>
      <p:sp>
        <p:nvSpPr>
          <p:cNvPr id="327" name="Google Shape;327;g7e752c2401_0_4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pic>
        <p:nvPicPr>
          <p:cNvPr id="328" name="Google Shape;328;g7e752c2401_0_48" descr="תוצאת תמונה עבור image processing pyram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8848" y="1841680"/>
            <a:ext cx="4513809" cy="451380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7e752c2401_0_4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001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e752c2401_0_2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Pyramids and levels - cont’</a:t>
            </a:r>
            <a:endParaRPr/>
          </a:p>
        </p:txBody>
      </p:sp>
      <p:sp>
        <p:nvSpPr>
          <p:cNvPr id="335" name="Google Shape;335;g7e752c2401_0_29"/>
          <p:cNvSpPr txBox="1">
            <a:spLocks noGrp="1"/>
          </p:cNvSpPr>
          <p:nvPr>
            <p:ph type="body" idx="1"/>
          </p:nvPr>
        </p:nvSpPr>
        <p:spPr>
          <a:xfrm>
            <a:off x="991124" y="1845725"/>
            <a:ext cx="111498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Pyramid calculation done at init time and on each frame: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Init time - allocate memory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Each frame - images content are overridden</a:t>
            </a:r>
            <a:endParaRPr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How to reduce to smaller levels - simple case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Width &amp; Height (div by 2):                                                                                  Axis orientation - top view: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content (average):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pixel -&gt; 1 pixel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7e752c2401_0_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337" name="Google Shape;337;g7e752c2401_0_2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38" name="Google Shape;338;g7e752c2401_0_29" descr="תוצאת תמונה עבור image processing pyram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978" y="1004245"/>
            <a:ext cx="2361849" cy="2361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7e752c2401_0_29"/>
          <p:cNvSpPr txBox="1"/>
          <p:nvPr/>
        </p:nvSpPr>
        <p:spPr>
          <a:xfrm>
            <a:off x="1199625" y="3811175"/>
            <a:ext cx="1252800" cy="7326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reflection stA="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g7e752c2401_0_29"/>
          <p:cNvCxnSpPr>
            <a:stCxn id="339" idx="3"/>
          </p:cNvCxnSpPr>
          <p:nvPr/>
        </p:nvCxnSpPr>
        <p:spPr>
          <a:xfrm>
            <a:off x="2452425" y="4177475"/>
            <a:ext cx="13164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g7e752c2401_0_29"/>
          <p:cNvSpPr txBox="1"/>
          <p:nvPr/>
        </p:nvSpPr>
        <p:spPr>
          <a:xfrm>
            <a:off x="3853775" y="3902663"/>
            <a:ext cx="939600" cy="549600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reflection stA="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2" name="Google Shape;342;g7e752c2401_0_29"/>
          <p:cNvCxnSpPr/>
          <p:nvPr/>
        </p:nvCxnSpPr>
        <p:spPr>
          <a:xfrm>
            <a:off x="4793375" y="4177475"/>
            <a:ext cx="13164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g7e752c2401_0_29"/>
          <p:cNvSpPr txBox="1"/>
          <p:nvPr/>
        </p:nvSpPr>
        <p:spPr>
          <a:xfrm>
            <a:off x="6194725" y="4045763"/>
            <a:ext cx="469800" cy="2748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reflection stA="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7e752c2401_0_29"/>
          <p:cNvSpPr txBox="1"/>
          <p:nvPr/>
        </p:nvSpPr>
        <p:spPr>
          <a:xfrm>
            <a:off x="8849688" y="4115975"/>
            <a:ext cx="1252800" cy="7326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reflection stA="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7e752c2401_0_29"/>
          <p:cNvSpPr txBox="1"/>
          <p:nvPr/>
        </p:nvSpPr>
        <p:spPr>
          <a:xfrm>
            <a:off x="9006288" y="4213163"/>
            <a:ext cx="939600" cy="549600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reflection stA="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7e752c2401_0_29"/>
          <p:cNvSpPr txBox="1"/>
          <p:nvPr/>
        </p:nvSpPr>
        <p:spPr>
          <a:xfrm>
            <a:off x="9241188" y="4350563"/>
            <a:ext cx="469800" cy="2748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reflection stA="0"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7" name="Google Shape;347;g7e752c2401_0_29"/>
          <p:cNvGraphicFramePr/>
          <p:nvPr/>
        </p:nvGraphicFramePr>
        <p:xfrm>
          <a:off x="3962825" y="4726300"/>
          <a:ext cx="2505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8" name="Google Shape;348;g7e752c2401_0_29"/>
          <p:cNvGraphicFramePr/>
          <p:nvPr/>
        </p:nvGraphicFramePr>
        <p:xfrm>
          <a:off x="7661325" y="5118688"/>
          <a:ext cx="1252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38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9" name="Google Shape;349;g7e752c2401_0_29"/>
          <p:cNvCxnSpPr/>
          <p:nvPr/>
        </p:nvCxnSpPr>
        <p:spPr>
          <a:xfrm>
            <a:off x="6544425" y="5496075"/>
            <a:ext cx="10407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g7e752c2401_0_29"/>
          <p:cNvCxnSpPr/>
          <p:nvPr/>
        </p:nvCxnSpPr>
        <p:spPr>
          <a:xfrm>
            <a:off x="8849688" y="4482275"/>
            <a:ext cx="17526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1" name="Google Shape;351;g7e752c2401_0_29"/>
          <p:cNvCxnSpPr>
            <a:stCxn id="344" idx="2"/>
          </p:cNvCxnSpPr>
          <p:nvPr/>
        </p:nvCxnSpPr>
        <p:spPr>
          <a:xfrm rot="10800000">
            <a:off x="9475488" y="3867875"/>
            <a:ext cx="600" cy="9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g7e752c2401_0_29"/>
          <p:cNvSpPr txBox="1"/>
          <p:nvPr/>
        </p:nvSpPr>
        <p:spPr>
          <a:xfrm>
            <a:off x="10427475" y="4353450"/>
            <a:ext cx="25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g7e752c2401_0_29"/>
          <p:cNvSpPr txBox="1"/>
          <p:nvPr/>
        </p:nvSpPr>
        <p:spPr>
          <a:xfrm>
            <a:off x="9246900" y="3741650"/>
            <a:ext cx="25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0276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e752c2401_0_1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Bit-depth</a:t>
            </a:r>
            <a:endParaRPr/>
          </a:p>
        </p:txBody>
      </p:sp>
      <p:sp>
        <p:nvSpPr>
          <p:cNvPr id="314" name="Google Shape;314;g7e752c2401_0_18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pixel?</a:t>
            </a:r>
            <a:endParaRPr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bit Pixel = ( [0-1]     ,[0-1]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bit Pixel = ( [0-15]   ,[0-15]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bit Pixel = ( [0-255] ,[0-255] )</a:t>
            </a:r>
            <a:endParaRPr/>
          </a:p>
        </p:txBody>
      </p:sp>
      <p:sp>
        <p:nvSpPr>
          <p:cNvPr id="315" name="Google Shape;315;g7e752c2401_0_18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316" name="Google Shape;316;g7e752c2401_0_18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17" name="Google Shape;317;g7e752c2401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00" y="3659543"/>
            <a:ext cx="6288100" cy="273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7e752c2401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647" y="1509325"/>
            <a:ext cx="5331625" cy="4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7e752c2401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613" y="2749750"/>
            <a:ext cx="686330" cy="68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e752c2401_0_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358" y="1851450"/>
            <a:ext cx="674842" cy="67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1097275" y="1845725"/>
            <a:ext cx="3736500" cy="4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28600" lvl="0" indent="-219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 b="1"/>
              <a:t>Intro - 1 hour</a:t>
            </a:r>
            <a:endParaRPr sz="1100" b="1"/>
          </a:p>
          <a:p>
            <a:pPr marL="228600" lvl="0" indent="-219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Integration process</a:t>
            </a:r>
            <a:endParaRPr sz="1100"/>
          </a:p>
          <a:p>
            <a:pPr marL="228600" lvl="0" indent="-219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Production algo</a:t>
            </a:r>
            <a:endParaRPr sz="1100"/>
          </a:p>
          <a:p>
            <a:pPr marL="228600" lvl="0" indent="-219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Constrains (Hardware and SW)</a:t>
            </a:r>
            <a:endParaRPr sz="1100"/>
          </a:p>
          <a:p>
            <a:pPr marL="228600" lvl="0" indent="-219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Deterministic flow</a:t>
            </a:r>
            <a:endParaRPr sz="1100"/>
          </a:p>
          <a:p>
            <a:pPr marL="228600" lvl="0" indent="-2190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EX overview</a:t>
            </a:r>
            <a:endParaRPr sz="1100"/>
          </a:p>
          <a:p>
            <a:pPr marL="228600" lvl="0" indent="-149225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Noto Sans Symbols"/>
              <a:buNone/>
            </a:pPr>
            <a:endParaRPr sz="1250"/>
          </a:p>
          <a:p>
            <a:pPr marL="228600" lvl="0" indent="-149225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250"/>
              <a:buFont typeface="Noto Sans Symbols"/>
              <a:buNone/>
            </a:pPr>
            <a:endParaRPr sz="1250"/>
          </a:p>
          <a:p>
            <a:pPr marL="228600" lvl="0" indent="-149225" algn="l" rtl="0">
              <a:lnSpc>
                <a:spcPct val="70000"/>
              </a:lnSpc>
              <a:spcBef>
                <a:spcPts val="1400"/>
              </a:spcBef>
              <a:spcAft>
                <a:spcPts val="0"/>
              </a:spcAft>
              <a:buSzPts val="1250"/>
              <a:buFont typeface="Noto Sans Symbols"/>
              <a:buNone/>
            </a:pPr>
            <a:endParaRPr sz="1250"/>
          </a:p>
        </p:txBody>
      </p:sp>
      <p:sp>
        <p:nvSpPr>
          <p:cNvPr id="107" name="Google Shape;107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9" name="Google Shape;109;p2"/>
          <p:cNvSpPr txBox="1">
            <a:spLocks noGrp="1"/>
          </p:cNvSpPr>
          <p:nvPr>
            <p:ph type="body" idx="1"/>
          </p:nvPr>
        </p:nvSpPr>
        <p:spPr>
          <a:xfrm>
            <a:off x="5046925" y="1845725"/>
            <a:ext cx="3736500" cy="4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298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 b="1" dirty="0"/>
              <a:t>Final - 1 hour</a:t>
            </a:r>
            <a:endParaRPr sz="1100" b="1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 dirty="0"/>
              <a:t>Reminder of constraints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 dirty="0"/>
              <a:t>Show EX overview</a:t>
            </a:r>
            <a:endParaRPr sz="11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 dirty="0"/>
              <a:t>Show controller code</a:t>
            </a:r>
            <a:endParaRPr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e752c2401_0_5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Rectification</a:t>
            </a:r>
            <a:endParaRPr/>
          </a:p>
        </p:txBody>
      </p:sp>
      <p:sp>
        <p:nvSpPr>
          <p:cNvPr id="359" name="Google Shape;359;g7e752c2401_0_58"/>
          <p:cNvSpPr txBox="1">
            <a:spLocks noGrp="1"/>
          </p:cNvSpPr>
          <p:nvPr>
            <p:ph type="body" idx="1"/>
          </p:nvPr>
        </p:nvSpPr>
        <p:spPr>
          <a:xfrm>
            <a:off x="1066805" y="18351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7e752c2401_0_5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361" name="Google Shape;361;g7e752c2401_0_5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62" name="Google Shape;362;g7e752c2401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150" y="2285588"/>
            <a:ext cx="66675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7e752c2401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00" y="2292325"/>
            <a:ext cx="4044287" cy="33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e28a21324_0_9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Integration process</a:t>
            </a:r>
            <a:endParaRPr/>
          </a:p>
        </p:txBody>
      </p:sp>
      <p:sp>
        <p:nvSpPr>
          <p:cNvPr id="116" name="Google Shape;116;g8e28a21324_0_9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7" name="Google Shape;117;g8e28a21324_0_95" descr="Algo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83305" y="2744060"/>
            <a:ext cx="1892700" cy="18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8e28a21324_0_95"/>
          <p:cNvSpPr/>
          <p:nvPr/>
        </p:nvSpPr>
        <p:spPr>
          <a:xfrm>
            <a:off x="1783305" y="2076239"/>
            <a:ext cx="1892700" cy="554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 1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8e28a21324_0_95" descr="Al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0743" y="2744060"/>
            <a:ext cx="1892638" cy="189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8e28a21324_0_95" descr="Al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87" y="2744060"/>
            <a:ext cx="1892637" cy="189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8e28a21324_0_95" descr="Al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228" y="2744060"/>
            <a:ext cx="1892638" cy="189263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8e28a21324_0_95"/>
          <p:cNvSpPr/>
          <p:nvPr/>
        </p:nvSpPr>
        <p:spPr>
          <a:xfrm>
            <a:off x="8805228" y="2076239"/>
            <a:ext cx="1892700" cy="554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8e28a21324_0_95"/>
          <p:cNvSpPr/>
          <p:nvPr/>
        </p:nvSpPr>
        <p:spPr>
          <a:xfrm>
            <a:off x="4282611" y="5374241"/>
            <a:ext cx="3626700" cy="1356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ntegrator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g8e28a21324_0_95"/>
          <p:cNvCxnSpPr>
            <a:stCxn id="117" idx="2"/>
            <a:endCxn id="123" idx="0"/>
          </p:cNvCxnSpPr>
          <p:nvPr/>
        </p:nvCxnSpPr>
        <p:spPr>
          <a:xfrm>
            <a:off x="2729655" y="4636760"/>
            <a:ext cx="3366300" cy="737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5" name="Google Shape;125;g8e28a21324_0_95"/>
          <p:cNvCxnSpPr>
            <a:stCxn id="119" idx="2"/>
            <a:endCxn id="123" idx="0"/>
          </p:cNvCxnSpPr>
          <p:nvPr/>
        </p:nvCxnSpPr>
        <p:spPr>
          <a:xfrm>
            <a:off x="4927062" y="4636697"/>
            <a:ext cx="1168800" cy="737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6" name="Google Shape;126;g8e28a21324_0_95"/>
          <p:cNvCxnSpPr>
            <a:stCxn id="120" idx="2"/>
            <a:endCxn id="123" idx="0"/>
          </p:cNvCxnSpPr>
          <p:nvPr/>
        </p:nvCxnSpPr>
        <p:spPr>
          <a:xfrm flipH="1">
            <a:off x="6096006" y="4636697"/>
            <a:ext cx="1207500" cy="737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7" name="Google Shape;127;g8e28a21324_0_95"/>
          <p:cNvCxnSpPr>
            <a:stCxn id="121" idx="2"/>
            <a:endCxn id="123" idx="0"/>
          </p:cNvCxnSpPr>
          <p:nvPr/>
        </p:nvCxnSpPr>
        <p:spPr>
          <a:xfrm flipH="1">
            <a:off x="6096047" y="4636697"/>
            <a:ext cx="3655500" cy="737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28" name="Google Shape;128;g8e28a21324_0_95" descr="person cartoon png - Cartoon Formal Man - Smart Man Cartoon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7547" y="5358084"/>
            <a:ext cx="1713758" cy="135618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8e28a21324_0_95"/>
          <p:cNvSpPr/>
          <p:nvPr/>
        </p:nvSpPr>
        <p:spPr>
          <a:xfrm>
            <a:off x="4106043" y="2076239"/>
            <a:ext cx="1892700" cy="554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 2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8e28a21324_0_95"/>
          <p:cNvSpPr/>
          <p:nvPr/>
        </p:nvSpPr>
        <p:spPr>
          <a:xfrm>
            <a:off x="6482487" y="2076239"/>
            <a:ext cx="1892700" cy="554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 3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db8494eac_0_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Production Algorithms</a:t>
            </a:r>
            <a:endParaRPr/>
          </a:p>
        </p:txBody>
      </p:sp>
      <p:sp>
        <p:nvSpPr>
          <p:cNvPr id="137" name="Google Shape;137;g8db8494eac_0_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Assume we have a problem and several algorithms that solve the same problem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They have the same inputs and the same outputs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 logic and implementation inside them are different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which one we will choose?</a:t>
            </a:r>
            <a:endParaRPr/>
          </a:p>
        </p:txBody>
      </p:sp>
      <p:sp>
        <p:nvSpPr>
          <p:cNvPr id="138" name="Google Shape;138;g8db8494eac_0_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9" name="Google Shape;139;g8db8494eac_0_0"/>
          <p:cNvSpPr/>
          <p:nvPr/>
        </p:nvSpPr>
        <p:spPr>
          <a:xfrm>
            <a:off x="1498500" y="2713500"/>
            <a:ext cx="1512000" cy="1201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Algo 1</a:t>
            </a:r>
            <a:endParaRPr b="1"/>
          </a:p>
        </p:txBody>
      </p:sp>
      <p:sp>
        <p:nvSpPr>
          <p:cNvPr id="140" name="Google Shape;140;g8db8494eac_0_0"/>
          <p:cNvSpPr/>
          <p:nvPr/>
        </p:nvSpPr>
        <p:spPr>
          <a:xfrm>
            <a:off x="3365400" y="2713500"/>
            <a:ext cx="1512000" cy="1201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Algo 2</a:t>
            </a:r>
            <a:endParaRPr b="1"/>
          </a:p>
        </p:txBody>
      </p:sp>
      <p:sp>
        <p:nvSpPr>
          <p:cNvPr id="141" name="Google Shape;141;g8db8494eac_0_0"/>
          <p:cNvSpPr/>
          <p:nvPr/>
        </p:nvSpPr>
        <p:spPr>
          <a:xfrm>
            <a:off x="5340000" y="2713500"/>
            <a:ext cx="1512000" cy="1201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Algo 3</a:t>
            </a:r>
            <a:endParaRPr b="1"/>
          </a:p>
        </p:txBody>
      </p:sp>
      <p:sp>
        <p:nvSpPr>
          <p:cNvPr id="142" name="Google Shape;142;g8db8494eac_0_0"/>
          <p:cNvSpPr/>
          <p:nvPr/>
        </p:nvSpPr>
        <p:spPr>
          <a:xfrm>
            <a:off x="8826900" y="2713500"/>
            <a:ext cx="1512000" cy="1201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Algo n</a:t>
            </a:r>
            <a:endParaRPr b="1"/>
          </a:p>
        </p:txBody>
      </p:sp>
      <p:sp>
        <p:nvSpPr>
          <p:cNvPr id="143" name="Google Shape;143;g8db8494eac_0_0"/>
          <p:cNvSpPr/>
          <p:nvPr/>
        </p:nvSpPr>
        <p:spPr>
          <a:xfrm>
            <a:off x="7406700" y="3280500"/>
            <a:ext cx="108000" cy="81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8db8494eac_0_0"/>
          <p:cNvSpPr/>
          <p:nvPr/>
        </p:nvSpPr>
        <p:spPr>
          <a:xfrm>
            <a:off x="7711500" y="3280500"/>
            <a:ext cx="108000" cy="81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8db8494eac_0_0"/>
          <p:cNvSpPr/>
          <p:nvPr/>
        </p:nvSpPr>
        <p:spPr>
          <a:xfrm>
            <a:off x="8016300" y="3280500"/>
            <a:ext cx="108000" cy="81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bfc8cc6ab_0_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Constrains</a:t>
            </a:r>
            <a:endParaRPr/>
          </a:p>
        </p:txBody>
      </p:sp>
      <p:sp>
        <p:nvSpPr>
          <p:cNvPr id="152" name="Google Shape;152;g8bfc8cc6ab_0_24"/>
          <p:cNvSpPr txBox="1">
            <a:spLocks noGrp="1"/>
          </p:cNvSpPr>
          <p:nvPr>
            <p:ph type="body" idx="1"/>
          </p:nvPr>
        </p:nvSpPr>
        <p:spPr>
          <a:xfrm>
            <a:off x="1208175" y="3607450"/>
            <a:ext cx="2973000" cy="28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Hardware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CPU speed, CPU count, memory size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Accelerators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ts val="2000"/>
              <a:buNone/>
            </a:pPr>
            <a:endParaRPr/>
          </a:p>
        </p:txBody>
      </p:sp>
      <p:sp>
        <p:nvSpPr>
          <p:cNvPr id="153" name="Google Shape;153;g8bfc8cc6ab_0_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54" name="Google Shape;154;g8bfc8cc6a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300" y="1863650"/>
            <a:ext cx="2098391" cy="1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8bfc8cc6ab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7975" y="1863650"/>
            <a:ext cx="2176215" cy="14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8bfc8cc6ab_0_24"/>
          <p:cNvSpPr txBox="1">
            <a:spLocks noGrp="1"/>
          </p:cNvSpPr>
          <p:nvPr>
            <p:ph type="body" idx="1"/>
          </p:nvPr>
        </p:nvSpPr>
        <p:spPr>
          <a:xfrm>
            <a:off x="4742375" y="3607450"/>
            <a:ext cx="2973000" cy="28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Software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We work in 36fps (27.7ms cycles)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ts val="2000"/>
              <a:buNone/>
            </a:pPr>
            <a:endParaRPr/>
          </a:p>
        </p:txBody>
      </p:sp>
      <p:sp>
        <p:nvSpPr>
          <p:cNvPr id="157" name="Google Shape;157;g8bfc8cc6ab_0_24"/>
          <p:cNvSpPr txBox="1">
            <a:spLocks noGrp="1"/>
          </p:cNvSpPr>
          <p:nvPr>
            <p:ph type="body" idx="1"/>
          </p:nvPr>
        </p:nvSpPr>
        <p:spPr>
          <a:xfrm>
            <a:off x="8733775" y="3613327"/>
            <a:ext cx="2973000" cy="3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Domain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We are required for our coding conventions and standards.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SzPts val="2000"/>
              <a:buNone/>
            </a:pPr>
            <a:endParaRPr/>
          </a:p>
        </p:txBody>
      </p:sp>
      <p:pic>
        <p:nvPicPr>
          <p:cNvPr id="158" name="Google Shape;158;g8bfc8cc6ab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125" y="1883851"/>
            <a:ext cx="2510318" cy="141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g8bfc8cc6ab_0_24"/>
          <p:cNvCxnSpPr/>
          <p:nvPr/>
        </p:nvCxnSpPr>
        <p:spPr>
          <a:xfrm>
            <a:off x="4914000" y="5886000"/>
            <a:ext cx="1984500" cy="2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g8bfc8cc6ab_0_24"/>
          <p:cNvCxnSpPr/>
          <p:nvPr/>
        </p:nvCxnSpPr>
        <p:spPr>
          <a:xfrm>
            <a:off x="4954500" y="5845500"/>
            <a:ext cx="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g8bfc8cc6ab_0_24"/>
          <p:cNvCxnSpPr/>
          <p:nvPr/>
        </p:nvCxnSpPr>
        <p:spPr>
          <a:xfrm>
            <a:off x="5564100" y="5845500"/>
            <a:ext cx="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g8bfc8cc6ab_0_24"/>
          <p:cNvCxnSpPr/>
          <p:nvPr/>
        </p:nvCxnSpPr>
        <p:spPr>
          <a:xfrm>
            <a:off x="6249900" y="5845500"/>
            <a:ext cx="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g8bfc8cc6ab_0_24"/>
          <p:cNvCxnSpPr/>
          <p:nvPr/>
        </p:nvCxnSpPr>
        <p:spPr>
          <a:xfrm>
            <a:off x="6859500" y="5845500"/>
            <a:ext cx="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g8bfc8cc6ab_0_24"/>
          <p:cNvSpPr txBox="1"/>
          <p:nvPr/>
        </p:nvSpPr>
        <p:spPr>
          <a:xfrm>
            <a:off x="4819500" y="5953500"/>
            <a:ext cx="289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F1         F2             F3            F4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db8494eac_0_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Deterministic Flow</a:t>
            </a:r>
            <a:endParaRPr/>
          </a:p>
        </p:txBody>
      </p:sp>
      <p:sp>
        <p:nvSpPr>
          <p:cNvPr id="171" name="Google Shape;171;g8db8494eac_0_2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 embedded code you should have deterministic code flow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How to manage errors?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Status / exit code of algorithms (execution succeeded or failed)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How to determine how to proceed by algorithm status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What feedback should customer get in case of error</a:t>
            </a:r>
            <a:endParaRPr/>
          </a:p>
        </p:txBody>
      </p:sp>
      <p:sp>
        <p:nvSpPr>
          <p:cNvPr id="172" name="Google Shape;172;g8db8494eac_0_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db8494eac_0_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Exercise overview</a:t>
            </a:r>
            <a:endParaRPr dirty="0"/>
          </a:p>
        </p:txBody>
      </p:sp>
      <p:sp>
        <p:nvSpPr>
          <p:cNvPr id="178" name="Google Shape;178;g8db8494eac_0_3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 b="1"/>
              <a:t>MOBILEYE PROPRIETARY AND CONFIDENTIAL</a:t>
            </a:r>
            <a:endParaRPr/>
          </a:p>
        </p:txBody>
      </p:sp>
      <p:sp>
        <p:nvSpPr>
          <p:cNvPr id="179" name="Google Shape;179;g8db8494eac_0_3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80" name="Google Shape;180;g8db8494eac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8075" y="2035262"/>
            <a:ext cx="5796372" cy="2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8db8494eac_0_37"/>
          <p:cNvSpPr txBox="1">
            <a:spLocks noGrp="1"/>
          </p:cNvSpPr>
          <p:nvPr>
            <p:ph type="body" idx="1"/>
          </p:nvPr>
        </p:nvSpPr>
        <p:spPr>
          <a:xfrm>
            <a:off x="924350" y="1903052"/>
            <a:ext cx="5016300" cy="49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b="1" dirty="0"/>
              <a:t>1. Detect light sources candidates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Input: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	Current frame - one png image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output: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	candidates - vector of N positions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	auxiliary – vector of N colors {green, orenge, red}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endParaRPr lang="en-US" sz="1200" dirty="0"/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b="1" dirty="0"/>
              <a:t>2. Calculate candidate probability and decide if is a traffic light using neural net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inputs: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	Current frame - one png image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	candidates  - output from Part 1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	auxiliary – output from Part 1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endParaRPr lang="en-US" sz="1200" dirty="0"/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outputs: 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	TrafficLights - vector of K positions notice K &lt;= N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r>
              <a:rPr lang="en-US" sz="1200" dirty="0"/>
              <a:t>	auxiliary – vector of K colors</a:t>
            </a:r>
          </a:p>
          <a:p>
            <a:pPr marL="101600" indent="0">
              <a:spcBef>
                <a:spcPts val="0"/>
              </a:spcBef>
              <a:buSzPts val="1400"/>
              <a:buNone/>
            </a:pPr>
            <a:endParaRPr lang="en-US" sz="1200" dirty="0"/>
          </a:p>
          <a:p>
            <a:pPr marL="101600" indent="0">
              <a:spcBef>
                <a:spcPts val="0"/>
              </a:spcBef>
              <a:buNone/>
            </a:pPr>
            <a:endParaRPr lang="en-US" sz="1200" b="1" dirty="0"/>
          </a:p>
          <a:p>
            <a:pPr marL="101600" indent="0">
              <a:spcBef>
                <a:spcPts val="0"/>
              </a:spcBef>
              <a:buNone/>
            </a:pPr>
            <a:r>
              <a:rPr lang="en-US" sz="1200" b="1" dirty="0"/>
              <a:t>3. Find distance of the traffic lights</a:t>
            </a:r>
          </a:p>
          <a:p>
            <a:pPr marL="101600" indent="0">
              <a:spcBef>
                <a:spcPts val="0"/>
              </a:spcBef>
              <a:buNone/>
            </a:pPr>
            <a:r>
              <a:rPr lang="en-US" sz="1200" dirty="0"/>
              <a:t>input: </a:t>
            </a:r>
          </a:p>
          <a:p>
            <a:pPr marL="101600" indent="0">
              <a:spcBef>
                <a:spcPts val="0"/>
              </a:spcBef>
              <a:buNone/>
            </a:pPr>
            <a:r>
              <a:rPr lang="en-US" sz="1200" dirty="0"/>
              <a:t>	Previous and current frames - two png images</a:t>
            </a:r>
          </a:p>
          <a:p>
            <a:pPr marL="101600" indent="0">
              <a:spcBef>
                <a:spcPts val="0"/>
              </a:spcBef>
              <a:buNone/>
            </a:pPr>
            <a:r>
              <a:rPr lang="en-US" sz="1200" dirty="0"/>
              <a:t>	Two vectors of TrafficLights positions – from Part 2</a:t>
            </a:r>
          </a:p>
          <a:p>
            <a:pPr marL="101600" indent="0">
              <a:spcBef>
                <a:spcPts val="0"/>
              </a:spcBef>
              <a:buNone/>
            </a:pPr>
            <a:r>
              <a:rPr lang="en-US" sz="1200" dirty="0"/>
              <a:t>	Two auxiliary vectors – from Part 2</a:t>
            </a:r>
          </a:p>
          <a:p>
            <a:pPr marL="101600" indent="0">
              <a:spcBef>
                <a:spcPts val="0"/>
              </a:spcBef>
              <a:buNone/>
            </a:pPr>
            <a:r>
              <a:rPr lang="en-US" sz="1200" dirty="0"/>
              <a:t>	EM matrix, Principal point, focal length</a:t>
            </a:r>
          </a:p>
          <a:p>
            <a:pPr marL="101600" indent="0">
              <a:spcBef>
                <a:spcPts val="0"/>
              </a:spcBef>
              <a:buNone/>
            </a:pPr>
            <a:r>
              <a:rPr lang="en-US" sz="1200" dirty="0"/>
              <a:t>output: </a:t>
            </a:r>
          </a:p>
          <a:p>
            <a:pPr marL="101600" indent="0">
              <a:spcBef>
                <a:spcPts val="0"/>
              </a:spcBef>
              <a:buNone/>
            </a:pPr>
            <a:r>
              <a:rPr lang="en-US" sz="1200" dirty="0"/>
              <a:t>	Distance – vector of K lengthes of traffic lights</a:t>
            </a:r>
          </a:p>
          <a:p>
            <a:pPr marL="0" indent="0">
              <a:spcBef>
                <a:spcPts val="0"/>
              </a:spcBef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82" name="Google Shape;182;g8db8494eac_0_37"/>
          <p:cNvSpPr/>
          <p:nvPr/>
        </p:nvSpPr>
        <p:spPr>
          <a:xfrm>
            <a:off x="6073600" y="5656650"/>
            <a:ext cx="1530900" cy="6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8db8494eac_0_37"/>
          <p:cNvSpPr/>
          <p:nvPr/>
        </p:nvSpPr>
        <p:spPr>
          <a:xfrm>
            <a:off x="8369550" y="5656650"/>
            <a:ext cx="1530900" cy="6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8db8494eac_0_37"/>
          <p:cNvSpPr/>
          <p:nvPr/>
        </p:nvSpPr>
        <p:spPr>
          <a:xfrm>
            <a:off x="10534250" y="5656638"/>
            <a:ext cx="1530900" cy="69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g8db8494eac_0_37"/>
          <p:cNvCxnSpPr>
            <a:stCxn id="182" idx="3"/>
            <a:endCxn id="183" idx="1"/>
          </p:cNvCxnSpPr>
          <p:nvPr/>
        </p:nvCxnSpPr>
        <p:spPr>
          <a:xfrm>
            <a:off x="7604500" y="6003600"/>
            <a:ext cx="76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6" name="Google Shape;186;g8db8494eac_0_37"/>
          <p:cNvCxnSpPr>
            <a:stCxn id="183" idx="3"/>
            <a:endCxn id="184" idx="1"/>
          </p:cNvCxnSpPr>
          <p:nvPr/>
        </p:nvCxnSpPr>
        <p:spPr>
          <a:xfrm>
            <a:off x="9900450" y="6003600"/>
            <a:ext cx="63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187;g8db8494eac_0_37"/>
          <p:cNvCxnSpPr>
            <a:stCxn id="180" idx="2"/>
            <a:endCxn id="182" idx="0"/>
          </p:cNvCxnSpPr>
          <p:nvPr/>
        </p:nvCxnSpPr>
        <p:spPr>
          <a:xfrm flipH="1">
            <a:off x="6839061" y="4637912"/>
            <a:ext cx="2137200" cy="10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g8db8494eac_0_37"/>
          <p:cNvCxnSpPr>
            <a:endCxn id="183" idx="0"/>
          </p:cNvCxnSpPr>
          <p:nvPr/>
        </p:nvCxnSpPr>
        <p:spPr>
          <a:xfrm>
            <a:off x="8976300" y="4637850"/>
            <a:ext cx="158700" cy="10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g8db8494eac_0_37"/>
          <p:cNvCxnSpPr>
            <a:stCxn id="180" idx="2"/>
            <a:endCxn id="184" idx="0"/>
          </p:cNvCxnSpPr>
          <p:nvPr/>
        </p:nvCxnSpPr>
        <p:spPr>
          <a:xfrm>
            <a:off x="8976261" y="4637912"/>
            <a:ext cx="2323500" cy="10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92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1F49E-5850-4010-A2E1-9EE96E31CF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7B2CE-B02D-41A7-9FA2-501FCA71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0" y="0"/>
            <a:ext cx="11565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E4E012-558F-4FEB-B929-228823278D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87CF1-AAE5-49EE-9F68-D69E837B2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48" y="0"/>
            <a:ext cx="3992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565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1183</Words>
  <Application>Microsoft Office PowerPoint</Application>
  <PresentationFormat>Widescreen</PresentationFormat>
  <Paragraphs>362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Noto Sans Symbols</vt:lpstr>
      <vt:lpstr>Times New Roman</vt:lpstr>
      <vt:lpstr>Retrospect</vt:lpstr>
      <vt:lpstr>Software Integration</vt:lpstr>
      <vt:lpstr>Agenda</vt:lpstr>
      <vt:lpstr>Integration process</vt:lpstr>
      <vt:lpstr>Production Algorithms</vt:lpstr>
      <vt:lpstr>Constrains</vt:lpstr>
      <vt:lpstr>Deterministic Flow</vt:lpstr>
      <vt:lpstr>Exercise overview</vt:lpstr>
      <vt:lpstr>PowerPoint Presentation</vt:lpstr>
      <vt:lpstr>PowerPoint Presentation</vt:lpstr>
      <vt:lpstr>PowerPoint Presentation</vt:lpstr>
      <vt:lpstr>Controller in a real life</vt:lpstr>
      <vt:lpstr>Implementation Review</vt:lpstr>
      <vt:lpstr>Appendixes</vt:lpstr>
      <vt:lpstr>Interface - Internal</vt:lpstr>
      <vt:lpstr>Interface - External vs Internal</vt:lpstr>
      <vt:lpstr>“Brain”</vt:lpstr>
      <vt:lpstr>Pyramids and levels</vt:lpstr>
      <vt:lpstr>Pyramids and levels - cont’</vt:lpstr>
      <vt:lpstr>Bit-depth</vt:lpstr>
      <vt:lpstr>Rectification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Integration</dc:title>
  <dc:creator>Matan Touti</dc:creator>
  <cp:lastModifiedBy>Matan Touti</cp:lastModifiedBy>
  <cp:revision>17</cp:revision>
  <dcterms:created xsi:type="dcterms:W3CDTF">2017-11-07T15:03:02Z</dcterms:created>
  <dcterms:modified xsi:type="dcterms:W3CDTF">2020-09-08T07:28:35Z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0x0101008212DA3A4AA9C743A34570AEDFCCDE96</vt:lpwstr>
  </property>
  <property fmtid="{D5CDD505-2E9C-101B-9397-08002B2CF9AE}" pid="3" name="_dlc_DocIdItemGuid">
    <vt:lpwstr>da8c8a99-a272-4ec9-884c-27e00ad3d279</vt:lpwstr>
  </property>
</Properties>
</file>